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79" r:id="rId4"/>
    <p:sldId id="275" r:id="rId5"/>
    <p:sldId id="276" r:id="rId6"/>
    <p:sldId id="277" r:id="rId7"/>
    <p:sldId id="258" r:id="rId8"/>
    <p:sldId id="259" r:id="rId9"/>
    <p:sldId id="260" r:id="rId10"/>
    <p:sldId id="261" r:id="rId11"/>
    <p:sldId id="264" r:id="rId12"/>
    <p:sldId id="265" r:id="rId13"/>
    <p:sldId id="267" r:id="rId14"/>
    <p:sldId id="281" r:id="rId15"/>
    <p:sldId id="269" r:id="rId16"/>
    <p:sldId id="273" r:id="rId17"/>
    <p:sldId id="274" r:id="rId18"/>
    <p:sldId id="278" r:id="rId19"/>
    <p:sldId id="282" r:id="rId20"/>
    <p:sldId id="283" r:id="rId21"/>
    <p:sldId id="284" r:id="rId22"/>
    <p:sldId id="285" r:id="rId23"/>
    <p:sldId id="289" r:id="rId24"/>
    <p:sldId id="286" r:id="rId25"/>
    <p:sldId id="288" r:id="rId26"/>
    <p:sldId id="290" r:id="rId27"/>
    <p:sldId id="291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AF0"/>
    <a:srgbClr val="FFE475"/>
    <a:srgbClr val="E0E0E0"/>
    <a:srgbClr val="0050F0"/>
    <a:srgbClr val="DA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7"/>
    <p:restoredTop sz="94830"/>
  </p:normalViewPr>
  <p:slideViewPr>
    <p:cSldViewPr snapToGrid="0" snapToObjects="1">
      <p:cViewPr>
        <p:scale>
          <a:sx n="83" d="100"/>
          <a:sy n="83" d="100"/>
        </p:scale>
        <p:origin x="168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1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8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2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j937iZy8DiAhWlxYUKHcSpA0AQFjAAegQIBxAD&amp;url=https%3A%2F%2Fwww.epfl.ch%2Flabs%2Fvita%2F&amp;usg=AOvVaw1ixXqejTAMYh2EN07rRCFO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3A681B-7734-BF4C-BA44-63107C02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6186488"/>
            <a:ext cx="1717040" cy="49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309A26-2B98-4A4D-BE03-04ADE3823203}"/>
              </a:ext>
            </a:extLst>
          </p:cNvPr>
          <p:cNvSpPr/>
          <p:nvPr/>
        </p:nvSpPr>
        <p:spPr>
          <a:xfrm>
            <a:off x="0" y="1"/>
            <a:ext cx="12192000" cy="11092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7F442F-F110-7740-8BD1-CA8278A7F911}"/>
              </a:ext>
            </a:extLst>
          </p:cNvPr>
          <p:cNvSpPr/>
          <p:nvPr/>
        </p:nvSpPr>
        <p:spPr>
          <a:xfrm>
            <a:off x="2120659" y="1596032"/>
            <a:ext cx="8154717" cy="3921365"/>
          </a:xfrm>
          <a:prstGeom prst="rect">
            <a:avLst/>
          </a:prstGeom>
          <a:solidFill>
            <a:srgbClr val="DAD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72C39-2C13-C647-A528-88A573E25787}"/>
              </a:ext>
            </a:extLst>
          </p:cNvPr>
          <p:cNvSpPr txBox="1"/>
          <p:nvPr/>
        </p:nvSpPr>
        <p:spPr>
          <a:xfrm>
            <a:off x="1266823" y="214038"/>
            <a:ext cx="965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Live Pose Estimation Using </a:t>
            </a:r>
            <a:r>
              <a:rPr lang="en-US" sz="4000" dirty="0" err="1"/>
              <a:t>PifPaf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F8A41-6DA5-8445-98AB-CC4388D699C6}"/>
              </a:ext>
            </a:extLst>
          </p:cNvPr>
          <p:cNvSpPr txBox="1"/>
          <p:nvPr/>
        </p:nvSpPr>
        <p:spPr>
          <a:xfrm>
            <a:off x="4668883" y="6502905"/>
            <a:ext cx="10001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Visual Intelligence for Transportation VITA : </a:t>
            </a: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https://www.epfl.ch/labs/vita/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4E8E8-0C42-AC41-AD03-6496F775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21" y="1974230"/>
            <a:ext cx="1519405" cy="2020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CD4B9-518D-EB42-9D2B-810F61C294D9}"/>
              </a:ext>
            </a:extLst>
          </p:cNvPr>
          <p:cNvSpPr txBox="1"/>
          <p:nvPr/>
        </p:nvSpPr>
        <p:spPr>
          <a:xfrm>
            <a:off x="2536129" y="4045470"/>
            <a:ext cx="1817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Alexandre </a:t>
            </a:r>
            <a:r>
              <a:rPr lang="en-US" sz="1600" b="1" dirty="0" err="1">
                <a:solidFill>
                  <a:srgbClr val="212121"/>
                </a:solidFill>
              </a:rPr>
              <a:t>Alahi</a:t>
            </a:r>
            <a:endParaRPr lang="en-US" sz="1600" b="1" dirty="0">
              <a:solidFill>
                <a:srgbClr val="212121"/>
              </a:solidFill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02BF7-31D2-834E-A27B-0C0C5E9BF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365" y="1995175"/>
            <a:ext cx="1519760" cy="2020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4C185-3E0B-F940-989F-FE7CE17E2FA0}"/>
              </a:ext>
            </a:extLst>
          </p:cNvPr>
          <p:cNvSpPr txBox="1"/>
          <p:nvPr/>
        </p:nvSpPr>
        <p:spPr>
          <a:xfrm>
            <a:off x="7856365" y="4068410"/>
            <a:ext cx="151976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Sven </a:t>
            </a:r>
            <a:r>
              <a:rPr lang="en-US" sz="1600" b="1" dirty="0" err="1">
                <a:solidFill>
                  <a:srgbClr val="212121"/>
                </a:solidFill>
              </a:rPr>
              <a:t>Kreiss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8706365-22EB-BD48-807C-3C17EB30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81" y="1974231"/>
            <a:ext cx="1600982" cy="20209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9CB5B3-FFAB-4242-9A50-BA9DDF0BE36E}"/>
              </a:ext>
            </a:extLst>
          </p:cNvPr>
          <p:cNvSpPr/>
          <p:nvPr/>
        </p:nvSpPr>
        <p:spPr>
          <a:xfrm>
            <a:off x="5133974" y="4044070"/>
            <a:ext cx="19240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Jonathan </a:t>
            </a:r>
            <a:r>
              <a:rPr lang="en-US" sz="1600" b="1" dirty="0" err="1">
                <a:solidFill>
                  <a:srgbClr val="212121"/>
                </a:solidFill>
              </a:rPr>
              <a:t>Kaeser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913B5-E60E-8F4F-90F6-D415244F1212}"/>
              </a:ext>
            </a:extLst>
          </p:cNvPr>
          <p:cNvSpPr txBox="1"/>
          <p:nvPr/>
        </p:nvSpPr>
        <p:spPr>
          <a:xfrm>
            <a:off x="8980550" y="5144098"/>
            <a:ext cx="13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14EAAF-6187-C94C-95C2-4F1E2F97AFEF}"/>
              </a:ext>
            </a:extLst>
          </p:cNvPr>
          <p:cNvSpPr txBox="1"/>
          <p:nvPr/>
        </p:nvSpPr>
        <p:spPr>
          <a:xfrm>
            <a:off x="2858493" y="1647587"/>
            <a:ext cx="126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Professor: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2C909-037B-7442-966C-8F171C829AB4}"/>
              </a:ext>
            </a:extLst>
          </p:cNvPr>
          <p:cNvSpPr txBox="1"/>
          <p:nvPr/>
        </p:nvSpPr>
        <p:spPr>
          <a:xfrm>
            <a:off x="5496882" y="1672440"/>
            <a:ext cx="14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8B3AE8-9324-4C49-823B-DAE7E62B57FD}"/>
              </a:ext>
            </a:extLst>
          </p:cNvPr>
          <p:cNvSpPr txBox="1"/>
          <p:nvPr/>
        </p:nvSpPr>
        <p:spPr>
          <a:xfrm>
            <a:off x="8000656" y="1672440"/>
            <a:ext cx="166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Assistant:</a:t>
            </a:r>
          </a:p>
        </p:txBody>
      </p:sp>
    </p:spTree>
    <p:extLst>
      <p:ext uri="{BB962C8B-B14F-4D97-AF65-F5344CB8AC3E}">
        <p14:creationId xmlns:p14="http://schemas.microsoft.com/office/powerpoint/2010/main" val="165467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6559" y="5893937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 hidden="1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9280" y="6387785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 train a neural network on top of it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TextBox 27" hidden="1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…and finally integrate the result in the interface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0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pic>
        <p:nvPicPr>
          <p:cNvPr id="2" name="Online Media 1" descr="Trimmed">
            <a:hlinkClick r:id="" action="ppaction://media"/>
            <a:extLst>
              <a:ext uri="{FF2B5EF4-FFF2-40B4-BE49-F238E27FC236}">
                <a16:creationId xmlns:a16="http://schemas.microsoft.com/office/drawing/2014/main" id="{E3CB068E-3629-C740-80B5-35E803E7C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1811" y="29217"/>
            <a:ext cx="1112837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6370233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6559" y="5913576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 train a neural network on top of it 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…and finally integrate the result in the interface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6F36F-FBD4-C545-8F44-62E07EC873CA}"/>
              </a:ext>
            </a:extLst>
          </p:cNvPr>
          <p:cNvSpPr txBox="1"/>
          <p:nvPr/>
        </p:nvSpPr>
        <p:spPr>
          <a:xfrm>
            <a:off x="850280" y="4434004"/>
            <a:ext cx="624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source code of this web application is available at: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FB421-2C57-A14E-985B-F0F44E74D67B}"/>
              </a:ext>
            </a:extLst>
          </p:cNvPr>
          <p:cNvSpPr txBox="1"/>
          <p:nvPr/>
        </p:nvSpPr>
        <p:spPr>
          <a:xfrm>
            <a:off x="6548438" y="4791784"/>
            <a:ext cx="56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11AF0"/>
                </a:solidFill>
              </a:rPr>
              <a:t>https://</a:t>
            </a:r>
            <a:r>
              <a:rPr lang="en-US" u="sng" dirty="0" err="1">
                <a:solidFill>
                  <a:srgbClr val="011AF0"/>
                </a:solidFill>
              </a:rPr>
              <a:t>github.com</a:t>
            </a:r>
            <a:r>
              <a:rPr lang="en-US" u="sng" dirty="0">
                <a:solidFill>
                  <a:srgbClr val="011AF0"/>
                </a:solidFill>
              </a:rPr>
              <a:t>/</a:t>
            </a:r>
            <a:r>
              <a:rPr lang="en-US" u="sng" dirty="0" err="1">
                <a:solidFill>
                  <a:srgbClr val="011AF0"/>
                </a:solidFill>
              </a:rPr>
              <a:t>LaFrimousse</a:t>
            </a:r>
            <a:r>
              <a:rPr lang="en-US" u="sng" dirty="0">
                <a:solidFill>
                  <a:srgbClr val="011AF0"/>
                </a:solidFill>
              </a:rPr>
              <a:t>/</a:t>
            </a:r>
            <a:r>
              <a:rPr lang="en-US" u="sng" dirty="0" err="1">
                <a:solidFill>
                  <a:srgbClr val="011AF0"/>
                </a:solidFill>
              </a:rPr>
              <a:t>VITAProject</a:t>
            </a:r>
            <a:endParaRPr lang="en-US" u="sng" dirty="0">
              <a:solidFill>
                <a:srgbClr val="011A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277D6-8948-8D42-8722-58B7FEC2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4818883"/>
            <a:ext cx="3641280" cy="203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0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>
            <a:off x="4297649" y="3891425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7" y="877730"/>
            <a:ext cx="2850841" cy="2222309"/>
          </a:xfrm>
          <a:prstGeom prst="rect">
            <a:avLst/>
          </a:prstGeom>
        </p:spPr>
      </p:pic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D16DF629-A1BD-7445-8170-9DF4F2ADFED8}"/>
              </a:ext>
            </a:extLst>
          </p:cNvPr>
          <p:cNvSpPr/>
          <p:nvPr/>
        </p:nvSpPr>
        <p:spPr>
          <a:xfrm>
            <a:off x="2368747" y="2332487"/>
            <a:ext cx="7197151" cy="2308324"/>
          </a:xfrm>
          <a:prstGeom prst="rect">
            <a:avLst/>
          </a:prstGeom>
          <a:solidFill>
            <a:srgbClr val="FFE475">
              <a:alpha val="8117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 how did I do it ?</a:t>
            </a:r>
          </a:p>
        </p:txBody>
      </p:sp>
    </p:spTree>
    <p:extLst>
      <p:ext uri="{BB962C8B-B14F-4D97-AF65-F5344CB8AC3E}">
        <p14:creationId xmlns:p14="http://schemas.microsoft.com/office/powerpoint/2010/main" val="30018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>
            <a:off x="4297649" y="3891425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77" y="877730"/>
            <a:ext cx="2850841" cy="2222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DF629-A1BD-7445-8170-9DF4F2ADFED8}"/>
              </a:ext>
            </a:extLst>
          </p:cNvPr>
          <p:cNvSpPr/>
          <p:nvPr/>
        </p:nvSpPr>
        <p:spPr>
          <a:xfrm>
            <a:off x="2368747" y="2332487"/>
            <a:ext cx="7197151" cy="2308324"/>
          </a:xfrm>
          <a:prstGeom prst="rect">
            <a:avLst/>
          </a:prstGeom>
          <a:solidFill>
            <a:srgbClr val="FFE475">
              <a:alpha val="8117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 how did I do it ?</a:t>
            </a:r>
          </a:p>
        </p:txBody>
      </p:sp>
    </p:spTree>
    <p:extLst>
      <p:ext uri="{BB962C8B-B14F-4D97-AF65-F5344CB8AC3E}">
        <p14:creationId xmlns:p14="http://schemas.microsoft.com/office/powerpoint/2010/main" val="301181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skills</a:t>
            </a:r>
          </a:p>
        </p:txBody>
      </p:sp>
    </p:spTree>
    <p:extLst>
      <p:ext uri="{BB962C8B-B14F-4D97-AF65-F5344CB8AC3E}">
        <p14:creationId xmlns:p14="http://schemas.microsoft.com/office/powerpoint/2010/main" val="72521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 hidden="1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 hidden="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 hidden="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D5CF73-9418-5D4D-811A-D55C173F786A}"/>
              </a:ext>
            </a:extLst>
          </p:cNvPr>
          <p:cNvSpPr txBox="1"/>
          <p:nvPr/>
        </p:nvSpPr>
        <p:spPr>
          <a:xfrm>
            <a:off x="782111" y="5128766"/>
            <a:ext cx="9435152" cy="789673"/>
          </a:xfrm>
          <a:prstGeom prst="rect">
            <a:avLst/>
          </a:prstGeom>
        </p:spPr>
        <p:txBody>
          <a:bodyPr vert="horz" lIns="228600" tIns="228600" rIns="228600" bIns="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150" dirty="0">
                <a:latin typeface="+mj-lt"/>
                <a:ea typeface="+mj-ea"/>
                <a:cs typeface="+mj-cs"/>
              </a:rPr>
              <a:t>And for sure access to the </a:t>
            </a:r>
            <a:r>
              <a:rPr lang="en-US" sz="2800" spc="-150" dirty="0" err="1">
                <a:latin typeface="+mj-lt"/>
                <a:ea typeface="+mj-ea"/>
                <a:cs typeface="+mj-cs"/>
              </a:rPr>
              <a:t>PifPaf</a:t>
            </a:r>
            <a:r>
              <a:rPr lang="en-US" sz="2800" spc="-150" dirty="0">
                <a:latin typeface="+mj-lt"/>
                <a:ea typeface="+mj-ea"/>
                <a:cs typeface="+mj-cs"/>
              </a:rPr>
              <a:t> source code available on GitHub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A8FBA-BFD6-EB41-9E0E-A21711371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5" r="9181" b="2"/>
          <a:stretch/>
        </p:blipFill>
        <p:spPr>
          <a:xfrm>
            <a:off x="-16445" y="0"/>
            <a:ext cx="5997616" cy="5058947"/>
          </a:xfrm>
          <a:custGeom>
            <a:avLst/>
            <a:gdLst>
              <a:gd name="connsiteX0" fmla="*/ 0 w 5997636"/>
              <a:gd name="connsiteY0" fmla="*/ 0 h 5058957"/>
              <a:gd name="connsiteX1" fmla="*/ 5997636 w 5997636"/>
              <a:gd name="connsiteY1" fmla="*/ 0 h 5058957"/>
              <a:gd name="connsiteX2" fmla="*/ 5997636 w 5997636"/>
              <a:gd name="connsiteY2" fmla="*/ 5054177 h 5058957"/>
              <a:gd name="connsiteX3" fmla="*/ 5313331 w 5997636"/>
              <a:gd name="connsiteY3" fmla="*/ 5058872 h 5058957"/>
              <a:gd name="connsiteX4" fmla="*/ 400746 w 5997636"/>
              <a:gd name="connsiteY4" fmla="*/ 4870509 h 5058957"/>
              <a:gd name="connsiteX5" fmla="*/ 0 w 5997636"/>
              <a:gd name="connsiteY5" fmla="*/ 4833533 h 5058957"/>
              <a:gd name="connsiteX6" fmla="*/ 0 w 5997636"/>
              <a:gd name="connsiteY6" fmla="*/ 3734194 h 5058957"/>
              <a:gd name="connsiteX7" fmla="*/ 0 w 5997636"/>
              <a:gd name="connsiteY7" fmla="*/ 3542069 h 5058957"/>
              <a:gd name="connsiteX8" fmla="*/ 0 w 5997636"/>
              <a:gd name="connsiteY8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7636" h="5058957">
                <a:moveTo>
                  <a:pt x="0" y="0"/>
                </a:moveTo>
                <a:lnTo>
                  <a:pt x="5997636" y="0"/>
                </a:lnTo>
                <a:lnTo>
                  <a:pt x="5997636" y="5054177"/>
                </a:lnTo>
                <a:lnTo>
                  <a:pt x="5313331" y="5058872"/>
                </a:lnTo>
                <a:cubicBezTo>
                  <a:pt x="3800480" y="5061253"/>
                  <a:pt x="2093145" y="5014406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08FA3-9BBC-1C48-B72B-1C060B7E1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3" r="21955"/>
          <a:stretch/>
        </p:blipFill>
        <p:spPr>
          <a:xfrm>
            <a:off x="6176434" y="10"/>
            <a:ext cx="6015566" cy="5051679"/>
          </a:xfrm>
          <a:custGeom>
            <a:avLst/>
            <a:gdLst>
              <a:gd name="connsiteX0" fmla="*/ 0 w 6015566"/>
              <a:gd name="connsiteY0" fmla="*/ 0 h 5051689"/>
              <a:gd name="connsiteX1" fmla="*/ 6015566 w 6015566"/>
              <a:gd name="connsiteY1" fmla="*/ 0 h 5051689"/>
              <a:gd name="connsiteX2" fmla="*/ 6015566 w 6015566"/>
              <a:gd name="connsiteY2" fmla="*/ 259692 h 5051689"/>
              <a:gd name="connsiteX3" fmla="*/ 6015566 w 6015566"/>
              <a:gd name="connsiteY3" fmla="*/ 3542069 h 5051689"/>
              <a:gd name="connsiteX4" fmla="*/ 6015566 w 6015566"/>
              <a:gd name="connsiteY4" fmla="*/ 3734194 h 5051689"/>
              <a:gd name="connsiteX5" fmla="*/ 6015566 w 6015566"/>
              <a:gd name="connsiteY5" fmla="*/ 4710012 h 5051689"/>
              <a:gd name="connsiteX6" fmla="*/ 5937369 w 6015566"/>
              <a:gd name="connsiteY6" fmla="*/ 4718295 h 5051689"/>
              <a:gd name="connsiteX7" fmla="*/ 577163 w 6015566"/>
              <a:gd name="connsiteY7" fmla="*/ 5041852 h 5051689"/>
              <a:gd name="connsiteX8" fmla="*/ 0 w 6015566"/>
              <a:gd name="connsiteY8" fmla="*/ 5051689 h 505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5566" h="5051689">
                <a:moveTo>
                  <a:pt x="0" y="0"/>
                </a:moveTo>
                <a:lnTo>
                  <a:pt x="6015566" y="0"/>
                </a:lnTo>
                <a:lnTo>
                  <a:pt x="6015566" y="259692"/>
                </a:lnTo>
                <a:lnTo>
                  <a:pt x="6015566" y="3542069"/>
                </a:lnTo>
                <a:lnTo>
                  <a:pt x="6015566" y="3734194"/>
                </a:lnTo>
                <a:lnTo>
                  <a:pt x="6015566" y="4710012"/>
                </a:lnTo>
                <a:lnTo>
                  <a:pt x="5937369" y="4718295"/>
                </a:lnTo>
                <a:cubicBezTo>
                  <a:pt x="3963074" y="4916244"/>
                  <a:pt x="2060718" y="5009247"/>
                  <a:pt x="577163" y="5041852"/>
                </a:cubicBezTo>
                <a:lnTo>
                  <a:pt x="0" y="505168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08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A6985-8F21-DC48-BCFD-67567147A3EA}"/>
              </a:ext>
            </a:extLst>
          </p:cNvPr>
          <p:cNvSpPr txBox="1"/>
          <p:nvPr/>
        </p:nvSpPr>
        <p:spPr>
          <a:xfrm>
            <a:off x="4099395" y="715331"/>
            <a:ext cx="3993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Project’s History</a:t>
            </a:r>
          </a:p>
        </p:txBody>
      </p:sp>
    </p:spTree>
    <p:extLst>
      <p:ext uri="{BB962C8B-B14F-4D97-AF65-F5344CB8AC3E}">
        <p14:creationId xmlns:p14="http://schemas.microsoft.com/office/powerpoint/2010/main" val="370521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433953" y="464949"/>
            <a:ext cx="844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weeks: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some tutorial to handle the camera in a web browser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5B083-EAEA-3041-AE97-B54C3A88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3" y="1425737"/>
            <a:ext cx="4337225" cy="1580935"/>
          </a:xfrm>
          <a:prstGeom prst="rect">
            <a:avLst/>
          </a:prstGeom>
        </p:spPr>
      </p:pic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51A7846-3EAD-574E-9902-BA331782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13" y="2833574"/>
            <a:ext cx="3430723" cy="20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5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366823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433953" y="464949"/>
            <a:ext cx="1131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weeks: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some tutorial to handle the camera in a web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learned how to render the frame in a canvas to take some picture, and I did it in a loop 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BB9EBB-04C3-7946-B1E9-764D2F1F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86" y="1388279"/>
            <a:ext cx="8431078" cy="4974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4A39F9-4EF5-F249-B5AE-F2579AA8B494}"/>
              </a:ext>
            </a:extLst>
          </p:cNvPr>
          <p:cNvSpPr txBox="1"/>
          <p:nvPr/>
        </p:nvSpPr>
        <p:spPr>
          <a:xfrm>
            <a:off x="9376474" y="2074953"/>
            <a:ext cx="237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 pictures were already  saved locally under 3 categories)</a:t>
            </a:r>
          </a:p>
        </p:txBody>
      </p:sp>
    </p:spTree>
    <p:extLst>
      <p:ext uri="{BB962C8B-B14F-4D97-AF65-F5344CB8AC3E}">
        <p14:creationId xmlns:p14="http://schemas.microsoft.com/office/powerpoint/2010/main" val="417203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433953" y="464949"/>
            <a:ext cx="1131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weeks: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some tutorial to handle the camera in a web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learned how to render the frame in a canvas to take some picture, and I did it in a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3</a:t>
            </a:r>
            <a:r>
              <a:rPr lang="en-US" baseline="30000" dirty="0"/>
              <a:t>rd</a:t>
            </a:r>
            <a:r>
              <a:rPr lang="en-US" dirty="0"/>
              <a:t> week I had a new UI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1ED9A-4F65-EB40-A92A-8C99FCB6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53" y="1665278"/>
            <a:ext cx="5801255" cy="3681637"/>
          </a:xfrm>
          <a:prstGeom prst="rect">
            <a:avLst/>
          </a:prstGeom>
        </p:spPr>
      </p:pic>
      <p:pic>
        <p:nvPicPr>
          <p:cNvPr id="6" name="Picture 5" descr="A screen shot of a person&#10;&#10;Description automatically generated">
            <a:extLst>
              <a:ext uri="{FF2B5EF4-FFF2-40B4-BE49-F238E27FC236}">
                <a16:creationId xmlns:a16="http://schemas.microsoft.com/office/drawing/2014/main" id="{07D96010-F7ED-2349-BEAE-68F5A8D0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572" y="3258519"/>
            <a:ext cx="484414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1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CABCFC-BE80-894B-9049-C7EA8D29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0" y="0"/>
            <a:ext cx="120791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0" y="139484"/>
            <a:ext cx="1875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 week 5:</a:t>
            </a:r>
          </a:p>
        </p:txBody>
      </p:sp>
    </p:spTree>
    <p:extLst>
      <p:ext uri="{BB962C8B-B14F-4D97-AF65-F5344CB8AC3E}">
        <p14:creationId xmlns:p14="http://schemas.microsoft.com/office/powerpoint/2010/main" val="99168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erson&#10;&#10;Description automatically generated">
            <a:extLst>
              <a:ext uri="{FF2B5EF4-FFF2-40B4-BE49-F238E27FC236}">
                <a16:creationId xmlns:a16="http://schemas.microsoft.com/office/drawing/2014/main" id="{55BEF429-1467-7442-B48A-3698B1AD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76" y="0"/>
            <a:ext cx="1019788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5B504-CCA8-3740-B2E0-8F5869C44A86}"/>
              </a:ext>
            </a:extLst>
          </p:cNvPr>
          <p:cNvSpPr txBox="1"/>
          <p:nvPr/>
        </p:nvSpPr>
        <p:spPr>
          <a:xfrm>
            <a:off x="0" y="0"/>
            <a:ext cx="1875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 week 7:</a:t>
            </a:r>
          </a:p>
        </p:txBody>
      </p:sp>
    </p:spTree>
    <p:extLst>
      <p:ext uri="{BB962C8B-B14F-4D97-AF65-F5344CB8AC3E}">
        <p14:creationId xmlns:p14="http://schemas.microsoft.com/office/powerpoint/2010/main" val="32060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78BB33-2F25-0842-A318-44008B6BA8D6}"/>
              </a:ext>
            </a:extLst>
          </p:cNvPr>
          <p:cNvSpPr txBox="1"/>
          <p:nvPr/>
        </p:nvSpPr>
        <p:spPr>
          <a:xfrm>
            <a:off x="123987" y="309966"/>
            <a:ext cx="207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9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F14FF-9738-A643-A3BB-E060F00D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836" y="2125527"/>
            <a:ext cx="3021847" cy="20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0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7B1123-10D5-024F-B139-30FA4FC1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11" y="0"/>
            <a:ext cx="98041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981CB0-EFD7-8949-9575-B2603E8E454E}"/>
              </a:ext>
            </a:extLst>
          </p:cNvPr>
          <p:cNvSpPr txBox="1"/>
          <p:nvPr/>
        </p:nvSpPr>
        <p:spPr>
          <a:xfrm>
            <a:off x="8239391" y="0"/>
            <a:ext cx="27586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Week 10: </a:t>
            </a:r>
            <a:r>
              <a:rPr lang="en-US" dirty="0" err="1"/>
              <a:t>download.js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1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92128-5F86-CB48-8BC6-3C071C54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47" y="571568"/>
            <a:ext cx="9983856" cy="6286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5BFADB-E758-EB42-9024-88C80458B96E}"/>
              </a:ext>
            </a:extLst>
          </p:cNvPr>
          <p:cNvSpPr txBox="1"/>
          <p:nvPr/>
        </p:nvSpPr>
        <p:spPr>
          <a:xfrm>
            <a:off x="852407" y="202236"/>
            <a:ext cx="33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11: </a:t>
            </a:r>
            <a:r>
              <a:rPr lang="en-US" dirty="0" err="1"/>
              <a:t>TensorFlow.js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5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4EC575-3E0E-504A-847C-EB4DCA111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069"/>
            <a:ext cx="12192000" cy="5343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781D94-B652-F244-A649-6486BE3F8A8B}"/>
              </a:ext>
            </a:extLst>
          </p:cNvPr>
          <p:cNvSpPr txBox="1"/>
          <p:nvPr/>
        </p:nvSpPr>
        <p:spPr>
          <a:xfrm>
            <a:off x="0" y="0"/>
            <a:ext cx="338502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Week 12: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of </a:t>
            </a:r>
            <a:r>
              <a:rPr lang="en-US" dirty="0" err="1"/>
              <a:t>TensorFlow.js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68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781D94-B652-F244-A649-6486BE3F8A8B}"/>
              </a:ext>
            </a:extLst>
          </p:cNvPr>
          <p:cNvSpPr txBox="1"/>
          <p:nvPr/>
        </p:nvSpPr>
        <p:spPr>
          <a:xfrm>
            <a:off x="0" y="0"/>
            <a:ext cx="28102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Week 13:  the final layout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2C4F08-1A7D-8D4E-9882-D53E6A4E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027"/>
            <a:ext cx="12192000" cy="55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90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781D94-B652-F244-A649-6486BE3F8A8B}"/>
              </a:ext>
            </a:extLst>
          </p:cNvPr>
          <p:cNvSpPr txBox="1"/>
          <p:nvPr/>
        </p:nvSpPr>
        <p:spPr>
          <a:xfrm>
            <a:off x="0" y="0"/>
            <a:ext cx="11690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Week 14: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63E28-72A7-7246-AB5F-AA5099CD5A61}"/>
              </a:ext>
            </a:extLst>
          </p:cNvPr>
          <p:cNvSpPr txBox="1"/>
          <p:nvPr/>
        </p:nvSpPr>
        <p:spPr>
          <a:xfrm>
            <a:off x="3316637" y="1937288"/>
            <a:ext cx="568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-Code Clean up</a:t>
            </a:r>
          </a:p>
          <a:p>
            <a:r>
              <a:rPr lang="en-US" dirty="0"/>
              <a:t>-Resolved Bugs</a:t>
            </a:r>
          </a:p>
          <a:p>
            <a:r>
              <a:rPr lang="en-US" dirty="0"/>
              <a:t>-Make the model work better</a:t>
            </a:r>
          </a:p>
          <a:p>
            <a:r>
              <a:rPr lang="en-US" dirty="0"/>
              <a:t>-…</a:t>
            </a:r>
          </a:p>
        </p:txBody>
      </p:sp>
    </p:spTree>
    <p:extLst>
      <p:ext uri="{BB962C8B-B14F-4D97-AF65-F5344CB8AC3E}">
        <p14:creationId xmlns:p14="http://schemas.microsoft.com/office/powerpoint/2010/main" val="399688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F0014059-B661-FE47-8014-557AB0ACC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9" r="1870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2DEA1-FF94-C941-AA9E-0FAFB204B1D9}"/>
              </a:ext>
            </a:extLst>
          </p:cNvPr>
          <p:cNvSpPr txBox="1"/>
          <p:nvPr/>
        </p:nvSpPr>
        <p:spPr>
          <a:xfrm>
            <a:off x="6540285" y="6323309"/>
            <a:ext cx="565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www.cvlibs.net</a:t>
            </a:r>
            <a:r>
              <a:rPr lang="en-US" dirty="0">
                <a:solidFill>
                  <a:schemeClr val="bg1"/>
                </a:solidFill>
              </a:rPr>
              <a:t>/datasets/</a:t>
            </a:r>
            <a:r>
              <a:rPr lang="en-US" dirty="0" err="1">
                <a:solidFill>
                  <a:schemeClr val="bg1"/>
                </a:solidFill>
              </a:rPr>
              <a:t>karlsruhe_objects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613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2D92E9-B59C-8042-BAC2-A989DD768328}"/>
              </a:ext>
            </a:extLst>
          </p:cNvPr>
          <p:cNvSpPr/>
          <p:nvPr/>
        </p:nvSpPr>
        <p:spPr>
          <a:xfrm>
            <a:off x="2946744" y="2967335"/>
            <a:ext cx="6298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Questions ??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A9D57-270B-0A4A-86C8-71AE94B6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82" y="4370522"/>
            <a:ext cx="3575906" cy="23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6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8BFED8A7-553D-0746-832A-810F75C0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842471"/>
            <a:ext cx="3122143" cy="20776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9665715-AFA0-F44A-8A95-0859ED39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3825627"/>
            <a:ext cx="3104943" cy="23167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C1D73-2E57-E449-9EC2-6F259AD8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560" y="3088588"/>
            <a:ext cx="2002286" cy="27906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7A3ADB8-0F8E-A54E-9345-AB2618B23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518" y="1216601"/>
            <a:ext cx="3252903" cy="4438857"/>
          </a:xfrm>
          <a:prstGeom prst="rect">
            <a:avLst/>
          </a:prstGeom>
        </p:spPr>
      </p:pic>
      <p:pic>
        <p:nvPicPr>
          <p:cNvPr id="10" name="Picture 9" descr="A truck is parked on the side of a road&#10;&#10;Description automatically generated">
            <a:extLst>
              <a:ext uri="{FF2B5EF4-FFF2-40B4-BE49-F238E27FC236}">
                <a16:creationId xmlns:a16="http://schemas.microsoft.com/office/drawing/2014/main" id="{E1E12BAA-B631-2541-A788-7F021731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102" y="1216601"/>
            <a:ext cx="3429202" cy="14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0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98FD68-C482-0F44-B768-2C9FC04E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1" y="643466"/>
            <a:ext cx="1601044" cy="2624663"/>
          </a:xfrm>
          <a:prstGeom prst="rect">
            <a:avLst/>
          </a:prstGeom>
        </p:spPr>
      </p:pic>
      <p:pic>
        <p:nvPicPr>
          <p:cNvPr id="5" name="Picture 4" descr="A picture containing shoji&#10;&#10;Description automatically generated">
            <a:extLst>
              <a:ext uri="{FF2B5EF4-FFF2-40B4-BE49-F238E27FC236}">
                <a16:creationId xmlns:a16="http://schemas.microsoft.com/office/drawing/2014/main" id="{4D41D6AA-5D26-5B46-B17E-5F1B412E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79" y="643466"/>
            <a:ext cx="3356565" cy="5571062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E5082-D921-514D-A4EB-8F939B71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08" y="643466"/>
            <a:ext cx="1594481" cy="2624662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FE0B38C-4B14-6441-9F70-B466CE60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67" y="3589863"/>
            <a:ext cx="1627292" cy="262466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4095D69-1363-4B4C-BD8C-FBC37DACF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535" y="3589863"/>
            <a:ext cx="1606224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80015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584775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 the </a:t>
            </a:r>
            <a:r>
              <a:rPr lang="en-US" dirty="0" err="1">
                <a:solidFill>
                  <a:schemeClr val="accent1"/>
                </a:solidFill>
              </a:rPr>
              <a:t>PifPaf</a:t>
            </a:r>
            <a:r>
              <a:rPr lang="en-US" dirty="0">
                <a:solidFill>
                  <a:schemeClr val="accent1"/>
                </a:solidFill>
              </a:rPr>
              <a:t> algorithm… </a:t>
            </a:r>
            <a:r>
              <a:rPr lang="en-US" sz="1400" u="sng" dirty="0">
                <a:solidFill>
                  <a:srgbClr val="011AF0"/>
                </a:solidFill>
              </a:rPr>
              <a:t>(https://</a:t>
            </a:r>
            <a:r>
              <a:rPr lang="en-US" sz="1400" u="sng" dirty="0" err="1">
                <a:solidFill>
                  <a:srgbClr val="011AF0"/>
                </a:solidFill>
              </a:rPr>
              <a:t>www.epfl.ch</a:t>
            </a:r>
            <a:r>
              <a:rPr lang="en-US" sz="1400" u="sng" dirty="0">
                <a:solidFill>
                  <a:srgbClr val="011AF0"/>
                </a:solidFill>
              </a:rPr>
              <a:t>/labs/vita/research/perception/</a:t>
            </a:r>
            <a:r>
              <a:rPr lang="en-US" sz="1400" u="sng" dirty="0" err="1">
                <a:solidFill>
                  <a:srgbClr val="011AF0"/>
                </a:solidFill>
              </a:rPr>
              <a:t>pifpaf</a:t>
            </a:r>
            <a:r>
              <a:rPr lang="en-US" sz="1400" u="sng" dirty="0">
                <a:solidFill>
                  <a:srgbClr val="011AF0"/>
                </a:solidFill>
              </a:rPr>
              <a:t>/)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065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…in combination with a new interface…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5536028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 to get a training set …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376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449</Words>
  <Application>Microsoft Macintosh PowerPoint</Application>
  <PresentationFormat>Widescreen</PresentationFormat>
  <Paragraphs>66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Kaeser</dc:creator>
  <cp:lastModifiedBy>Jonathan Kaeser</cp:lastModifiedBy>
  <cp:revision>25</cp:revision>
  <dcterms:created xsi:type="dcterms:W3CDTF">2019-05-29T16:02:03Z</dcterms:created>
  <dcterms:modified xsi:type="dcterms:W3CDTF">2019-06-03T15:40:39Z</dcterms:modified>
</cp:coreProperties>
</file>